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66" r:id="rId3"/>
    <p:sldId id="265" r:id="rId4"/>
    <p:sldId id="260" r:id="rId5"/>
    <p:sldId id="268" r:id="rId6"/>
    <p:sldId id="269" r:id="rId7"/>
    <p:sldId id="270" r:id="rId8"/>
    <p:sldId id="271" r:id="rId9"/>
    <p:sldId id="272" r:id="rId10"/>
    <p:sldId id="273" r:id="rId11"/>
    <p:sldId id="267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>
        <p:scale>
          <a:sx n="75" d="100"/>
          <a:sy n="75" d="100"/>
        </p:scale>
        <p:origin x="2724" y="2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66CEB-278A-4F1E-8A6B-F94A82D666DD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B04F6-66A1-4D07-853F-12EE71782A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0959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B83A3-E38B-A081-3631-C1337F7A5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37B45F-E433-3034-B2E0-3EA0D3A121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1941B0-4936-7B67-D126-64715E689D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48C1ED-1BD7-90AE-5FCB-1A3AC525816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12221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9020070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5DD98D-B0D9-89D2-9630-EE0D6DCDF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051EAC4-79BD-EDE8-0BB9-1AE13C49E5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E2C8719-F7C2-AAD9-9671-7E51390462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550B382-5F07-BE0C-0ADC-8B3A71EF9C8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12945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5DD98D-B0D9-89D2-9630-EE0D6DCDF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051EAC4-79BD-EDE8-0BB9-1AE13C49E5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E2C8719-F7C2-AAD9-9671-7E51390462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550B382-5F07-BE0C-0ADC-8B3A71EF9C8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655442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B83A3-E38B-A081-3631-C1337F7A5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37B45F-E433-3034-B2E0-3EA0D3A121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1941B0-4936-7B67-D126-64715E689D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48C1ED-1BD7-90AE-5FCB-1A3AC525816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674352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166996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05036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70702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435633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196092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308271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7365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4166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093341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Índice - Cor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00D454BD-3CF2-D969-DE4A-0AF6BA9CC11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Diapositiva de think-cell" r:id="rId4" imgW="425" imgH="426" progId="TCLayout.ActiveDocument.1">
                  <p:embed/>
                </p:oleObj>
              </mc:Choice>
              <mc:Fallback>
                <p:oleObj name="Diapositiva de think-cell" r:id="rId4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00D454BD-3CF2-D969-DE4A-0AF6BA9CC1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6A8FCB8-2780-6C99-E9FA-647662FFE9E1}"/>
              </a:ext>
            </a:extLst>
          </p:cNvPr>
          <p:cNvCxnSpPr>
            <a:cxnSpLocks/>
          </p:cNvCxnSpPr>
          <p:nvPr userDrawn="1"/>
        </p:nvCxnSpPr>
        <p:spPr>
          <a:xfrm flipV="1">
            <a:off x="2096889" y="1"/>
            <a:ext cx="0" cy="5716249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BC131E-F13E-4A4E-2CB8-E110B0003A30}"/>
              </a:ext>
            </a:extLst>
          </p:cNvPr>
          <p:cNvCxnSpPr>
            <a:cxnSpLocks/>
          </p:cNvCxnSpPr>
          <p:nvPr userDrawn="1"/>
        </p:nvCxnSpPr>
        <p:spPr>
          <a:xfrm flipV="1">
            <a:off x="4043775" y="1"/>
            <a:ext cx="0" cy="5716249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5A2131-0258-D95F-F5B8-19FDBACC3252}"/>
              </a:ext>
            </a:extLst>
          </p:cNvPr>
          <p:cNvCxnSpPr>
            <a:cxnSpLocks/>
          </p:cNvCxnSpPr>
          <p:nvPr userDrawn="1"/>
        </p:nvCxnSpPr>
        <p:spPr>
          <a:xfrm flipV="1">
            <a:off x="5999992" y="1"/>
            <a:ext cx="0" cy="5716249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BD79059-6F36-BFA3-7DDC-C0893AD3334F}"/>
              </a:ext>
            </a:extLst>
          </p:cNvPr>
          <p:cNvCxnSpPr>
            <a:cxnSpLocks/>
          </p:cNvCxnSpPr>
          <p:nvPr userDrawn="1"/>
        </p:nvCxnSpPr>
        <p:spPr>
          <a:xfrm flipV="1">
            <a:off x="7946878" y="1"/>
            <a:ext cx="0" cy="5716249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3A3459-4321-35B0-994B-CBD8A883F36F}"/>
              </a:ext>
            </a:extLst>
          </p:cNvPr>
          <p:cNvCxnSpPr>
            <a:cxnSpLocks/>
          </p:cNvCxnSpPr>
          <p:nvPr userDrawn="1"/>
        </p:nvCxnSpPr>
        <p:spPr>
          <a:xfrm flipV="1">
            <a:off x="9903093" y="1"/>
            <a:ext cx="0" cy="5716249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926D6439-8725-39F1-4A28-9C2366C653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0355" y="1167009"/>
            <a:ext cx="1621708" cy="140243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01</a:t>
            </a:r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3DB7A62E-2BCA-D963-A460-1783D452223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21716" y="3391225"/>
            <a:ext cx="1728000" cy="146326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02</a:t>
            </a:r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A238FCE0-4BCC-E0F8-5E51-41C6FDE6D03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74357" y="1167010"/>
            <a:ext cx="1728000" cy="140243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03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2F639E73-924B-CDEB-8510-64566A67CB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6998" y="3391225"/>
            <a:ext cx="1728000" cy="146326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04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DECA4C82-8B07-D070-CE1B-E96A1D6742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9639" y="1158772"/>
            <a:ext cx="1728000" cy="140243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05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5BA8B66C-5412-698B-F516-A44B62FBE6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62759" y="3391225"/>
            <a:ext cx="1728000" cy="146326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06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E37D9BF6-ADF8-B12D-DABC-084AA557DD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354" y="2585149"/>
            <a:ext cx="1621708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33" name="Text Placeholder 29">
            <a:extLst>
              <a:ext uri="{FF2B5EF4-FFF2-40B4-BE49-F238E27FC236}">
                <a16:creationId xmlns:a16="http://schemas.microsoft.com/office/drawing/2014/main" id="{E79B31AE-879A-F3D3-0223-72DE2A0026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74356" y="2585149"/>
            <a:ext cx="1728000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35" name="Text Placeholder 29">
            <a:extLst>
              <a:ext uri="{FF2B5EF4-FFF2-40B4-BE49-F238E27FC236}">
                <a16:creationId xmlns:a16="http://schemas.microsoft.com/office/drawing/2014/main" id="{1C07E858-A18A-B5A1-F4FC-ED46EDA794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21715" y="4870204"/>
            <a:ext cx="1728000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37" name="Text Placeholder 29">
            <a:extLst>
              <a:ext uri="{FF2B5EF4-FFF2-40B4-BE49-F238E27FC236}">
                <a16:creationId xmlns:a16="http://schemas.microsoft.com/office/drawing/2014/main" id="{341CAE29-FF6A-BA8E-FA2D-95B59457FAB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26997" y="4870204"/>
            <a:ext cx="1728000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39" name="Text Placeholder 29">
            <a:extLst>
              <a:ext uri="{FF2B5EF4-FFF2-40B4-BE49-F238E27FC236}">
                <a16:creationId xmlns:a16="http://schemas.microsoft.com/office/drawing/2014/main" id="{CBD99E4A-9937-9DAD-51BF-769B27DDF4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062759" y="4870204"/>
            <a:ext cx="1728000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40" name="Text Placeholder 29">
            <a:extLst>
              <a:ext uri="{FF2B5EF4-FFF2-40B4-BE49-F238E27FC236}">
                <a16:creationId xmlns:a16="http://schemas.microsoft.com/office/drawing/2014/main" id="{D5A53FC6-34CD-D634-D1A6-D31DF8005B6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79638" y="2585149"/>
            <a:ext cx="1728000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28" name="Marcador de pie de página 7">
            <a:extLst>
              <a:ext uri="{FF2B5EF4-FFF2-40B4-BE49-F238E27FC236}">
                <a16:creationId xmlns:a16="http://schemas.microsoft.com/office/drawing/2014/main" id="{D020836E-5240-E79E-F678-BC71B69F2325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>
          <a:xfrm>
            <a:off x="335360" y="6401514"/>
            <a:ext cx="7250933" cy="123111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>
              <a:defRPr sz="800">
                <a:solidFill>
                  <a:schemeClr val="tx1"/>
                </a:solidFill>
              </a:defRPr>
            </a:lvl1pPr>
          </a:lstStyle>
          <a:p>
            <a:r>
              <a:rPr lang="it-IT"/>
              <a:t>INDRA GROUP • Nombre del documento • dd/mm/aaaa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07001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Base - Gris Cerám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335360" y="549276"/>
            <a:ext cx="11521678" cy="873124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s-ES"/>
              <a:t>Título estándar para diapositiva base</a:t>
            </a: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it-IT"/>
              <a:t>INDRA GROUP • Nombre del documento • dd/mm/aaaa</a:t>
            </a:r>
            <a:endParaRPr lang="es-ES"/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760FFBBE-ADBD-0E1A-7872-BCD0D7AE3C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5359" y="1496513"/>
            <a:ext cx="11521679" cy="5197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1"/>
              <a:t>Subtítulo de la diapositiva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5"/>
          </p:nvPr>
        </p:nvSpPr>
        <p:spPr>
          <a:xfrm>
            <a:off x="334962" y="2250332"/>
            <a:ext cx="11522075" cy="3586588"/>
          </a:xfrm>
        </p:spPr>
        <p:txBody>
          <a:bodyPr/>
          <a:lstStyle>
            <a:lvl1pPr>
              <a:defRPr sz="13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760FFBBE-ADBD-0E1A-7872-BCD0D7AE3C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5360" y="323548"/>
            <a:ext cx="11521678" cy="17265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1000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1"/>
              <a:t>ANTETÍTULO DE DIAPOSITIVA</a:t>
            </a:r>
          </a:p>
        </p:txBody>
      </p:sp>
      <p:sp>
        <p:nvSpPr>
          <p:cNvPr id="10" name="2 Marcador de número de diapositiva">
            <a:extLst>
              <a:ext uri="{FF2B5EF4-FFF2-40B4-BE49-F238E27FC236}">
                <a16:creationId xmlns:a16="http://schemas.microsoft.com/office/drawing/2014/main" id="{DC0E35EF-F626-C338-B5AD-392DB1A015B6}"/>
              </a:ext>
            </a:extLst>
          </p:cNvPr>
          <p:cNvSpPr txBox="1">
            <a:spLocks/>
          </p:cNvSpPr>
          <p:nvPr userDrawn="1"/>
        </p:nvSpPr>
        <p:spPr>
          <a:xfrm>
            <a:off x="11472672" y="6401514"/>
            <a:ext cx="383968" cy="123111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defPPr>
              <a:defRPr lang="en-US"/>
            </a:defPPr>
            <a:lvl1pPr algn="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7CEF99-55C6-4480-A94C-7A7D18CCB18B}" type="slidenum">
              <a:rPr kumimoji="0" lang="en-GB" sz="800" b="0" i="0" u="none" strike="noStrike" kern="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GB" sz="800" b="0" i="0" u="none" strike="noStrike" kern="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5519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9009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4599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5684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091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9347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2990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865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5365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3AB35B-FF68-41B3-BCAE-95B62D564C07}" type="datetimeFigureOut">
              <a:rPr lang="es-ES" smtClean="0"/>
              <a:t>17/09/2025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9324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5.png"/><Relationship Id="rId2" Type="http://schemas.openxmlformats.org/officeDocument/2006/relationships/tags" Target="../tags/tag9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12" Type="http://schemas.openxmlformats.org/officeDocument/2006/relationships/image" Target="../media/image7.png"/><Relationship Id="rId2" Type="http://schemas.openxmlformats.org/officeDocument/2006/relationships/tags" Target="../tags/tag10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11" Type="http://schemas.openxmlformats.org/officeDocument/2006/relationships/image" Target="../media/image6.pn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11.xm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12" Type="http://schemas.openxmlformats.org/officeDocument/2006/relationships/image" Target="../media/image7.png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11" Type="http://schemas.openxmlformats.org/officeDocument/2006/relationships/image" Target="../media/image6.pn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9.png"/><Relationship Id="rId2" Type="http://schemas.openxmlformats.org/officeDocument/2006/relationships/tags" Target="../tags/tag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0.png"/><Relationship Id="rId2" Type="http://schemas.openxmlformats.org/officeDocument/2006/relationships/tags" Target="../tags/tag4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1.png"/><Relationship Id="rId2" Type="http://schemas.openxmlformats.org/officeDocument/2006/relationships/tags" Target="../tags/tag5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2.png"/><Relationship Id="rId2" Type="http://schemas.openxmlformats.org/officeDocument/2006/relationships/tags" Target="../tags/tag6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3.png"/><Relationship Id="rId2" Type="http://schemas.openxmlformats.org/officeDocument/2006/relationships/tags" Target="../tags/tag7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4.png"/><Relationship Id="rId2" Type="http://schemas.openxmlformats.org/officeDocument/2006/relationships/tags" Target="../tags/tag8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56630-E031-86C6-F415-55C8706B7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89E9D-0221-A655-09EB-51FAB4B59C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0355" y="1167009"/>
            <a:ext cx="1621708" cy="1402430"/>
          </a:xfrm>
        </p:spPr>
        <p:txBody>
          <a:bodyPr/>
          <a:lstStyle/>
          <a:p>
            <a:r>
              <a:rPr lang="es-ES" noProof="1">
                <a:solidFill>
                  <a:srgbClr val="FFC000"/>
                </a:solidFill>
              </a:rPr>
              <a:t>01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6FA14-F4A3-9E89-D4E0-61939D99DE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1716" y="3391225"/>
            <a:ext cx="1728000" cy="1463269"/>
          </a:xfrm>
        </p:spPr>
        <p:txBody>
          <a:bodyPr/>
          <a:lstStyle/>
          <a:p>
            <a:r>
              <a:rPr lang="es-ES" noProof="1"/>
              <a:t>02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806241-6A58-A4FB-B8AD-C1965A6FC63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354" y="2585149"/>
            <a:ext cx="1621708" cy="893762"/>
          </a:xfrm>
        </p:spPr>
        <p:txBody>
          <a:bodyPr/>
          <a:lstStyle/>
          <a:p>
            <a:r>
              <a:rPr lang="es-ES" noProof="1" smtClean="0">
                <a:solidFill>
                  <a:srgbClr val="FFC000"/>
                </a:solidFill>
              </a:rPr>
              <a:t>ROADMAP</a:t>
            </a:r>
            <a:endParaRPr lang="es-ES" noProof="1">
              <a:solidFill>
                <a:srgbClr val="FFC000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09D86A-0B0F-BC71-787B-BCE72F426C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221715" y="4870204"/>
            <a:ext cx="1728000" cy="893762"/>
          </a:xfrm>
        </p:spPr>
        <p:txBody>
          <a:bodyPr/>
          <a:lstStyle/>
          <a:p>
            <a:r>
              <a:rPr lang="es-ES" noProof="1" smtClean="0"/>
              <a:t>FASES DETALLADAS</a:t>
            </a:r>
            <a:endParaRPr lang="es-ES" noProof="1"/>
          </a:p>
          <a:p>
            <a:endParaRPr lang="es-ES" noProof="1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97972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8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14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FASES DETALLADAS</a:t>
            </a:r>
            <a:endParaRPr lang="es-ES" dirty="0"/>
          </a:p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985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Las Pruebas de Validación o Aceptación confirman que el sistema completo y final cumple con los requisitos y expectativas originales del cliente, evaluando el producto desde la perspectiva del usuario en un entorno operativo real. </a:t>
            </a: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La salida es el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producto validado listo para su entrega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, junto con un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informe de aceptación formal y la aprobación del cliente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, que autoriza el cierre del diseño y el paso a producción y mantenimiento del producto o sistema.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smtClean="0"/>
              <a:t>PRUEBAS DE VALIDACIÓN O ACEPTACIÓN</a:t>
            </a:r>
            <a:endParaRPr lang="es-ES" sz="2000" b="1" dirty="0"/>
          </a:p>
        </p:txBody>
      </p:sp>
      <p:sp>
        <p:nvSpPr>
          <p:cNvPr id="11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s-ES" dirty="0" err="1" smtClean="0"/>
              <a:t>datalaria</a:t>
            </a:r>
            <a:r>
              <a:rPr lang="es-ES" dirty="0" smtClean="0"/>
              <a:t> – CASO DE USO COMUNICACIÓN EFECTIVA EN INGENIERÍA CON </a:t>
            </a:r>
            <a:r>
              <a:rPr lang="es-ES" dirty="0" err="1" smtClean="0"/>
              <a:t>nanobanana</a:t>
            </a:r>
            <a:r>
              <a:rPr lang="es-ES" dirty="0" smtClean="0"/>
              <a:t> </a:t>
            </a:r>
            <a:endParaRPr lang="es-ES" dirty="0"/>
          </a:p>
          <a:p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2000" y="4499014"/>
            <a:ext cx="5040000" cy="235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13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EF5903-785F-2B93-B873-E045471C3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884826E0-1CB6-1F25-87B4-8D7C2951041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84826E0-1CB6-1F25-87B4-8D7C295104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s-ES" dirty="0" err="1" smtClean="0"/>
              <a:t>datalaria</a:t>
            </a:r>
            <a:r>
              <a:rPr lang="es-ES" dirty="0" smtClean="0"/>
              <a:t> – CASO DE USO COMUNICACIÓN EFECTIVA EN INGENIERÍA CON </a:t>
            </a:r>
            <a:r>
              <a:rPr lang="es-ES" dirty="0" err="1" smtClean="0"/>
              <a:t>nanobanana</a:t>
            </a:r>
            <a:r>
              <a:rPr lang="es-ES" dirty="0" smtClean="0"/>
              <a:t> </a:t>
            </a:r>
            <a:endParaRPr lang="es-ES" dirty="0"/>
          </a:p>
          <a:p>
            <a:endParaRPr lang="es-ES" dirty="0"/>
          </a:p>
        </p:txBody>
      </p:sp>
      <p:sp>
        <p:nvSpPr>
          <p:cNvPr id="9" name="Título 5">
            <a:extLst>
              <a:ext uri="{FF2B5EF4-FFF2-40B4-BE49-F238E27FC236}">
                <a16:creationId xmlns:a16="http://schemas.microsoft.com/office/drawing/2014/main" id="{95D69210-2562-3277-5065-E16C5BDCA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161" y="543074"/>
            <a:ext cx="11521678" cy="873124"/>
          </a:xfrm>
        </p:spPr>
        <p:txBody>
          <a:bodyPr vert="horz"/>
          <a:lstStyle/>
          <a:p>
            <a:r>
              <a:rPr lang="es-ES" dirty="0">
                <a:solidFill>
                  <a:srgbClr val="FFC000"/>
                </a:solidFill>
              </a:rPr>
              <a:t>ROADMAP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6073230" y="6249267"/>
            <a:ext cx="22992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Implementación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243095" y="2846680"/>
            <a:ext cx="20142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Gestión de requisitos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pic>
        <p:nvPicPr>
          <p:cNvPr id="41" name="Imagen 40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629" y="1200569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1FBC2B94-B241-BC8F-D9F7-3C145E568F8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01</a:t>
            </a: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547" y="2600911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1928606" y="5543122"/>
            <a:ext cx="20142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Diseño detallado o Crítico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729" y="3946370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6" name="Imagen 35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769" y="5025325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5" name="Imagen 44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7476" y="1393724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6" name="Imagen 45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489" y="2733604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7" name="Imagen 46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983" y="3951473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8" name="CuadroTexto 47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947245" y="4312068"/>
            <a:ext cx="20142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Diseño Preliminar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7336312" y="5477857"/>
            <a:ext cx="22992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Pruebas Unitarias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8547476" y="4268939"/>
            <a:ext cx="27682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Pruebas de Integración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9682099" y="2779313"/>
            <a:ext cx="23937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Pruebas de Validación o Aceptación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823786" y="4316924"/>
            <a:ext cx="2235441" cy="433359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54680" y="2854667"/>
            <a:ext cx="2202624" cy="344122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5" name="Rectángulo 24"/>
          <p:cNvSpPr/>
          <p:nvPr/>
        </p:nvSpPr>
        <p:spPr>
          <a:xfrm>
            <a:off x="1517931" y="5566605"/>
            <a:ext cx="2264156" cy="449825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6" name="Rectángulo 25"/>
          <p:cNvSpPr/>
          <p:nvPr/>
        </p:nvSpPr>
        <p:spPr>
          <a:xfrm>
            <a:off x="6473316" y="6236950"/>
            <a:ext cx="2264156" cy="449825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7710447" y="5446894"/>
            <a:ext cx="2264156" cy="449825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8981169" y="4241043"/>
            <a:ext cx="2101697" cy="449825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9" name="Elipse 28"/>
          <p:cNvSpPr/>
          <p:nvPr/>
        </p:nvSpPr>
        <p:spPr>
          <a:xfrm>
            <a:off x="1460375" y="1279881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30" name="Elipse 29"/>
          <p:cNvSpPr/>
          <p:nvPr/>
        </p:nvSpPr>
        <p:spPr>
          <a:xfrm>
            <a:off x="3453631" y="3985916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31" name="Elipse 30"/>
          <p:cNvSpPr/>
          <p:nvPr/>
        </p:nvSpPr>
        <p:spPr>
          <a:xfrm>
            <a:off x="4856069" y="5025325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32" name="Elipse 31"/>
          <p:cNvSpPr/>
          <p:nvPr/>
        </p:nvSpPr>
        <p:spPr>
          <a:xfrm>
            <a:off x="6234495" y="3966162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37" name="Elipse 36"/>
          <p:cNvSpPr/>
          <p:nvPr/>
        </p:nvSpPr>
        <p:spPr>
          <a:xfrm>
            <a:off x="7432993" y="2748605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38" name="Elipse 37"/>
          <p:cNvSpPr/>
          <p:nvPr/>
        </p:nvSpPr>
        <p:spPr>
          <a:xfrm>
            <a:off x="2423965" y="2625196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682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EF5903-785F-2B93-B873-E045471C3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884826E0-1CB6-1F25-87B4-8D7C2951041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84826E0-1CB6-1F25-87B4-8D7C295104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s-ES" dirty="0" err="1" smtClean="0"/>
              <a:t>datalaria</a:t>
            </a:r>
            <a:r>
              <a:rPr lang="es-ES" dirty="0" smtClean="0"/>
              <a:t> – CASO DE USO COMUNICACIÓN EFECTIVA EN INGENIERÍA CON </a:t>
            </a:r>
            <a:r>
              <a:rPr lang="es-ES" dirty="0" err="1" smtClean="0"/>
              <a:t>nanobanana</a:t>
            </a:r>
            <a:r>
              <a:rPr lang="es-ES" dirty="0" smtClean="0"/>
              <a:t> </a:t>
            </a:r>
            <a:endParaRPr lang="es-ES" dirty="0"/>
          </a:p>
          <a:p>
            <a:endParaRPr lang="es-ES" dirty="0"/>
          </a:p>
        </p:txBody>
      </p:sp>
      <p:sp>
        <p:nvSpPr>
          <p:cNvPr id="9" name="Título 5">
            <a:extLst>
              <a:ext uri="{FF2B5EF4-FFF2-40B4-BE49-F238E27FC236}">
                <a16:creationId xmlns:a16="http://schemas.microsoft.com/office/drawing/2014/main" id="{95D69210-2562-3277-5065-E16C5BDCA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161" y="543074"/>
            <a:ext cx="11521678" cy="873124"/>
          </a:xfrm>
        </p:spPr>
        <p:txBody>
          <a:bodyPr vert="horz"/>
          <a:lstStyle/>
          <a:p>
            <a:r>
              <a:rPr lang="es-ES" dirty="0">
                <a:solidFill>
                  <a:srgbClr val="FFC000"/>
                </a:solidFill>
              </a:rPr>
              <a:t>ROADMAP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6073230" y="6249267"/>
            <a:ext cx="22992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Implementación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77914" y="2759096"/>
            <a:ext cx="20142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Gestión de requisitos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pic>
        <p:nvPicPr>
          <p:cNvPr id="41" name="Imagen 40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629" y="1200569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1FBC2B94-B241-BC8F-D9F7-3C145E568F8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01</a:t>
            </a: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547" y="2600911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1971034" y="5320344"/>
            <a:ext cx="20142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Diseño detallado o Crítico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729" y="3946370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6" name="Imagen 35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769" y="5025325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5" name="Imagen 44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7476" y="1393724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6" name="Imagen 45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489" y="2733604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7" name="Imagen 46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983" y="3951473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8" name="CuadroTexto 47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1072910" y="4137373"/>
            <a:ext cx="20142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Diseño Preliminar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7382840" y="5353059"/>
            <a:ext cx="22992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Pruebas Unitarias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8547476" y="4206195"/>
            <a:ext cx="27682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Pruebas de Integración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9682099" y="2726893"/>
            <a:ext cx="23937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Pruebas de Validación o Aceptación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13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56630-E031-86C6-F415-55C8706B7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89E9D-0221-A655-09EB-51FAB4B59C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0355" y="1167009"/>
            <a:ext cx="1621708" cy="1402430"/>
          </a:xfrm>
        </p:spPr>
        <p:txBody>
          <a:bodyPr/>
          <a:lstStyle/>
          <a:p>
            <a:r>
              <a:rPr lang="es-ES" noProof="1"/>
              <a:t>01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6FA14-F4A3-9E89-D4E0-61939D99DE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1716" y="3391225"/>
            <a:ext cx="1728000" cy="1463269"/>
          </a:xfrm>
        </p:spPr>
        <p:txBody>
          <a:bodyPr/>
          <a:lstStyle/>
          <a:p>
            <a:r>
              <a:rPr lang="es-ES" noProof="1">
                <a:solidFill>
                  <a:srgbClr val="FFC000"/>
                </a:solidFill>
              </a:rPr>
              <a:t>02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806241-6A58-A4FB-B8AD-C1965A6FC63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354" y="2585149"/>
            <a:ext cx="1621708" cy="893762"/>
          </a:xfrm>
        </p:spPr>
        <p:txBody>
          <a:bodyPr/>
          <a:lstStyle/>
          <a:p>
            <a:r>
              <a:rPr lang="es-ES" noProof="1" smtClean="0"/>
              <a:t>ROADMAP</a:t>
            </a:r>
            <a:endParaRPr lang="es-ES" noProof="1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09D86A-0B0F-BC71-787B-BCE72F426C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221715" y="4870204"/>
            <a:ext cx="1728000" cy="893762"/>
          </a:xfrm>
        </p:spPr>
        <p:txBody>
          <a:bodyPr/>
          <a:lstStyle/>
          <a:p>
            <a:r>
              <a:rPr lang="es-ES" noProof="1" smtClean="0">
                <a:solidFill>
                  <a:srgbClr val="FFC000"/>
                </a:solidFill>
              </a:rPr>
              <a:t>FASES DETALLADAS</a:t>
            </a:r>
            <a:endParaRPr lang="es-ES" noProof="1">
              <a:solidFill>
                <a:srgbClr val="FFC000"/>
              </a:solidFill>
            </a:endParaRPr>
          </a:p>
          <a:p>
            <a:endParaRPr lang="es-ES" noProof="1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194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14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FASES DETALLADAS</a:t>
            </a:r>
            <a:endParaRPr lang="es-ES" dirty="0"/>
          </a:p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Se definen y documentan las capacidades, características y restricciones del sistema, traduciendo las necesidades del cliente en es</a:t>
            </a:r>
            <a:r>
              <a:rPr lang="es-E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pecificaciones </a:t>
            </a:r>
            <a:r>
              <a:rPr lang="es-ES" dirty="0">
                <a:solidFill>
                  <a:srgbClr val="0E2841"/>
                </a:solidFill>
                <a:latin typeface="ForFuture Sans" panose="020B0504020203020204" pitchFamily="34" charset="0"/>
              </a:rPr>
              <a:t>técnicas. </a:t>
            </a:r>
            <a:endParaRPr lang="es-ES" dirty="0" smtClean="0">
              <a:solidFill>
                <a:srgbClr val="0E2841"/>
              </a:solidFill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La </a:t>
            </a:r>
            <a:r>
              <a:rPr lang="es-ES" dirty="0">
                <a:solidFill>
                  <a:srgbClr val="0E2841"/>
                </a:solidFill>
                <a:latin typeface="ForFuture Sans" panose="020B0504020203020204" pitchFamily="34" charset="0"/>
              </a:rPr>
              <a:t>salida esperada es un documento formal de </a:t>
            </a:r>
            <a:r>
              <a:rPr lang="es-ES" b="1" dirty="0">
                <a:solidFill>
                  <a:srgbClr val="0E2841"/>
                </a:solidFill>
                <a:latin typeface="ForFuture Sans" panose="020B0504020203020204" pitchFamily="34" charset="0"/>
              </a:rPr>
              <a:t>especificación de requisitos </a:t>
            </a:r>
            <a:r>
              <a:rPr lang="es-ES" dirty="0">
                <a:solidFill>
                  <a:srgbClr val="0E2841"/>
                </a:solidFill>
                <a:latin typeface="ForFuture Sans" panose="020B0504020203020204" pitchFamily="34" charset="0"/>
              </a:rPr>
              <a:t>(como el </a:t>
            </a:r>
            <a:r>
              <a:rPr lang="es-ES" b="1" dirty="0">
                <a:solidFill>
                  <a:srgbClr val="0E2841"/>
                </a:solidFill>
                <a:latin typeface="ForFuture Sans" panose="020B0504020203020204" pitchFamily="34" charset="0"/>
              </a:rPr>
              <a:t>HRS</a:t>
            </a:r>
            <a:r>
              <a:rPr lang="es-ES" dirty="0">
                <a:solidFill>
                  <a:srgbClr val="0E2841"/>
                </a:solidFill>
                <a:latin typeface="ForFuture Sans" panose="020B0504020203020204" pitchFamily="34" charset="0"/>
              </a:rPr>
              <a:t> o </a:t>
            </a:r>
            <a:r>
              <a:rPr lang="es-ES" b="1" dirty="0">
                <a:solidFill>
                  <a:srgbClr val="0E2841"/>
                </a:solidFill>
                <a:latin typeface="ForFuture Sans" panose="020B0504020203020204" pitchFamily="34" charset="0"/>
              </a:rPr>
              <a:t>SRS</a:t>
            </a:r>
            <a:r>
              <a:rPr lang="es-ES" dirty="0">
                <a:solidFill>
                  <a:srgbClr val="0E2841"/>
                </a:solidFill>
                <a:latin typeface="ForFuture Sans" panose="020B0504020203020204" pitchFamily="34" charset="0"/>
              </a:rPr>
              <a:t>) que sirve como base contractual y guía para el diseño y la verificación.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smtClean="0"/>
              <a:t>GESTIÓN DE REQUISITOS</a:t>
            </a:r>
            <a:endParaRPr lang="es-ES" sz="2000" b="1" dirty="0"/>
          </a:p>
        </p:txBody>
      </p:sp>
      <p:sp>
        <p:nvSpPr>
          <p:cNvPr id="11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s-ES" dirty="0" err="1" smtClean="0"/>
              <a:t>datalaria</a:t>
            </a:r>
            <a:r>
              <a:rPr lang="es-ES" dirty="0" smtClean="0"/>
              <a:t> – CASO DE USO COMUNICACIÓN EFECTIVA EN INGENIERÍA CON </a:t>
            </a:r>
            <a:r>
              <a:rPr lang="es-ES" dirty="0" err="1" smtClean="0"/>
              <a:t>nanobanana</a:t>
            </a:r>
            <a:r>
              <a:rPr lang="es-ES" dirty="0" smtClean="0"/>
              <a:t> </a:t>
            </a:r>
            <a:endParaRPr lang="es-ES" dirty="0"/>
          </a:p>
          <a:p>
            <a:endParaRPr lang="es-ES" dirty="0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2000" y="4461338"/>
            <a:ext cx="5040000" cy="239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8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0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14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FASES DETALLADAS</a:t>
            </a:r>
            <a:endParaRPr lang="es-ES" dirty="0"/>
          </a:p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El Diseño Preliminar descompone los requisitos en una arquitectura de alto nivel, definiendo los bloques funcionales principales del sistema, sus interfaces y cómo se interconectan para cumplir las especificaciones.</a:t>
            </a:r>
            <a:r>
              <a:rPr lang="es-E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La salida esperada es la documentación para la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Revisión de Diseño Preliminar (PDR), 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que congela la arquitectura y autoriza el paso al diseño detallado</a:t>
            </a:r>
            <a:r>
              <a:rPr lang="es-E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.</a:t>
            </a:r>
            <a:endParaRPr lang="es-ES" dirty="0">
              <a:solidFill>
                <a:srgbClr val="0E2841"/>
              </a:solidFill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smtClean="0"/>
              <a:t>DISEÑO PRELIMINAR</a:t>
            </a:r>
            <a:endParaRPr lang="es-ES" sz="2000" b="1" dirty="0"/>
          </a:p>
        </p:txBody>
      </p:sp>
      <p:sp>
        <p:nvSpPr>
          <p:cNvPr id="11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s-ES" dirty="0" err="1" smtClean="0"/>
              <a:t>datalaria</a:t>
            </a:r>
            <a:r>
              <a:rPr lang="es-ES" dirty="0" smtClean="0"/>
              <a:t> – CASO DE USO COMUNICACIÓN EFECTIVA EN INGENIERÍA CON </a:t>
            </a:r>
            <a:r>
              <a:rPr lang="es-ES" dirty="0" err="1" smtClean="0"/>
              <a:t>nanobanana</a:t>
            </a:r>
            <a:r>
              <a:rPr lang="es-ES" dirty="0" smtClean="0"/>
              <a:t> </a:t>
            </a:r>
            <a:endParaRPr lang="es-ES" dirty="0"/>
          </a:p>
          <a:p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35066" y="4476248"/>
            <a:ext cx="5040000" cy="237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28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14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FASES DETALLADAS</a:t>
            </a:r>
            <a:endParaRPr lang="es-ES" dirty="0"/>
          </a:p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985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El Diseño Detallado transforma la arquitectura del sistema en una especificación completa y de bajo nivel, creando los esquemáticos y el </a:t>
            </a:r>
            <a:r>
              <a:rPr lang="es-ES" dirty="0" err="1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layout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de la PCB para el hardware, y definiendo la arquitectura final del software con sus módulos e interfaces. </a:t>
            </a:r>
            <a:endParaRPr lang="es-ES" dirty="0" smtClean="0">
              <a:solidFill>
                <a:srgbClr val="0E2841"/>
              </a:solidFill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La salida esperada es el paquete de diseño completo, que incluye los archivos de fabricación del hardware y la documentación detallada del software, listo para la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Revisión Crítica de Diseño (CDR) 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que autoriza la implementación.</a:t>
            </a:r>
            <a:endParaRPr lang="es-ES" dirty="0">
              <a:solidFill>
                <a:srgbClr val="0E2841"/>
              </a:solidFill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smtClean="0"/>
              <a:t>DISEÑO DETALLADO</a:t>
            </a:r>
            <a:endParaRPr lang="es-ES" sz="2000" b="1" dirty="0"/>
          </a:p>
        </p:txBody>
      </p:sp>
      <p:sp>
        <p:nvSpPr>
          <p:cNvPr id="11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s-ES" dirty="0" err="1" smtClean="0"/>
              <a:t>datalaria</a:t>
            </a:r>
            <a:r>
              <a:rPr lang="es-ES" dirty="0" smtClean="0"/>
              <a:t> – CASO DE USO COMUNICACIÓN EFECTIVA EN INGENIERÍA CON </a:t>
            </a:r>
            <a:r>
              <a:rPr lang="es-ES" dirty="0" err="1" smtClean="0"/>
              <a:t>nanobanana</a:t>
            </a:r>
            <a:r>
              <a:rPr lang="es-ES" dirty="0" smtClean="0"/>
              <a:t> </a:t>
            </a:r>
            <a:endParaRPr lang="es-ES" dirty="0"/>
          </a:p>
          <a:p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35066" y="4490547"/>
            <a:ext cx="5040000" cy="235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8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7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14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FASES DETALLADAS</a:t>
            </a:r>
            <a:endParaRPr lang="es-ES" dirty="0"/>
          </a:p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La implementación es la fase en la que se construye el producto real, fabricando y ensamblando los prototipos de hardware y escribiendo el código fuente del software basándose en las especificaciones del diseño detallado. </a:t>
            </a:r>
            <a:endParaRPr lang="es-ES" dirty="0" smtClean="0">
              <a:solidFill>
                <a:srgbClr val="0E2841"/>
              </a:solidFill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La salida de esta fase son los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prototipos 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de hardware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funcionales 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y los módulos de software codificados y compilados, listos para ser verificados individualmente en las pruebas unitarias.</a:t>
            </a:r>
            <a:endParaRPr lang="es-ES" dirty="0">
              <a:solidFill>
                <a:srgbClr val="0E2841"/>
              </a:solidFill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smtClean="0"/>
              <a:t>IMPLEMENTACIÓN</a:t>
            </a:r>
            <a:endParaRPr lang="es-ES" sz="2000" b="1" dirty="0"/>
          </a:p>
        </p:txBody>
      </p:sp>
      <p:sp>
        <p:nvSpPr>
          <p:cNvPr id="11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s-ES" dirty="0" err="1" smtClean="0"/>
              <a:t>datalaria</a:t>
            </a:r>
            <a:r>
              <a:rPr lang="es-ES" dirty="0" smtClean="0"/>
              <a:t> – CASO DE USO COMUNICACIÓN EFECTIVA EN INGENIERÍA CON </a:t>
            </a:r>
            <a:r>
              <a:rPr lang="es-ES" dirty="0" err="1" smtClean="0"/>
              <a:t>nanobanana</a:t>
            </a:r>
            <a:r>
              <a:rPr lang="es-ES" dirty="0" smtClean="0"/>
              <a:t> </a:t>
            </a:r>
            <a:endParaRPr lang="es-ES" dirty="0"/>
          </a:p>
          <a:p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2000" y="4486149"/>
            <a:ext cx="5040000" cy="235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63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1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14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FASES DETALLADAS</a:t>
            </a:r>
            <a:endParaRPr lang="es-ES" dirty="0"/>
          </a:p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985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En las pruebas unitarias se verifica de forma aislada cada componente mínimo del sistema: en hardware se realiza el encendido inicial y la comprobación de circuitos (</a:t>
            </a:r>
            <a:r>
              <a:rPr lang="es-ES" dirty="0" err="1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bring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-up), y en software se valida el comportamiento de cada función o módulo.</a:t>
            </a:r>
            <a:endParaRPr lang="es-ES" dirty="0" smtClean="0">
              <a:solidFill>
                <a:srgbClr val="0E2841"/>
              </a:solidFill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La salida es un conjunto de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componentes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hardware y módulos de software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validados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individualmente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,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junto con 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sus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informes de prueba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, que demuestran que cada pieza funciona correctamente antes de ser integrada.</a:t>
            </a:r>
            <a:endParaRPr lang="es-ES" dirty="0">
              <a:solidFill>
                <a:srgbClr val="0E2841"/>
              </a:solidFill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smtClean="0"/>
              <a:t>PRUEBAS UNITARIAS</a:t>
            </a:r>
            <a:endParaRPr lang="es-ES" sz="2000" b="1" dirty="0"/>
          </a:p>
        </p:txBody>
      </p:sp>
      <p:sp>
        <p:nvSpPr>
          <p:cNvPr id="11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s-ES" dirty="0" err="1" smtClean="0"/>
              <a:t>datalaria</a:t>
            </a:r>
            <a:r>
              <a:rPr lang="es-ES" dirty="0" smtClean="0"/>
              <a:t> – CASO DE USO COMUNICACIÓN EFECTIVA EN INGENIERÍA CON </a:t>
            </a:r>
            <a:r>
              <a:rPr lang="es-ES" dirty="0" err="1" smtClean="0"/>
              <a:t>nanobanana</a:t>
            </a:r>
            <a:r>
              <a:rPr lang="es-ES" dirty="0" smtClean="0"/>
              <a:t> </a:t>
            </a:r>
            <a:endParaRPr lang="es-ES" dirty="0"/>
          </a:p>
          <a:p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2000" y="4499014"/>
            <a:ext cx="5040000" cy="235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635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4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14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FASES DETALLADAS</a:t>
            </a:r>
            <a:endParaRPr lang="es-ES" dirty="0"/>
          </a:p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985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Las Pruebas de Integración combinan y verifican los módulos de software y componentes de hardware que ya fueron probados unitariamente, con el fin de asegurar que sus interfaces y su interacción conjunta funcionan correctamente. </a:t>
            </a:r>
            <a:endParaRPr lang="es-ES" dirty="0" smtClean="0">
              <a:solidFill>
                <a:srgbClr val="0E2841"/>
              </a:solidFill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La salida esperada es un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subsistema hardware/software integrado y estable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, junto con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un informe de integración 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que documenta las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pruebas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realizadas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y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los </a:t>
            </a:r>
            <a:r>
              <a:rPr lang="es-ES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defectos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encontrados, dejando el sistema listo para las pruebas de validación.</a:t>
            </a:r>
            <a:endParaRPr lang="es-ES" dirty="0">
              <a:solidFill>
                <a:srgbClr val="0E2841"/>
              </a:solidFill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smtClean="0"/>
              <a:t>PRUEBAS DE INTEGRACIÓN</a:t>
            </a:r>
            <a:endParaRPr lang="es-ES" sz="2000" b="1" dirty="0"/>
          </a:p>
        </p:txBody>
      </p:sp>
      <p:sp>
        <p:nvSpPr>
          <p:cNvPr id="11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s-ES" dirty="0" err="1" smtClean="0"/>
              <a:t>datalaria</a:t>
            </a:r>
            <a:r>
              <a:rPr lang="es-ES" dirty="0" smtClean="0"/>
              <a:t> – CASO DE USO COMUNICACIÓN EFECTIVA EN INGENIERÍA CON </a:t>
            </a:r>
            <a:r>
              <a:rPr lang="es-ES" dirty="0" err="1" smtClean="0"/>
              <a:t>nanobanana</a:t>
            </a:r>
            <a:r>
              <a:rPr lang="es-ES" dirty="0" smtClean="0"/>
              <a:t> </a:t>
            </a:r>
            <a:endParaRPr lang="es-ES" dirty="0"/>
          </a:p>
          <a:p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2000" y="4499014"/>
            <a:ext cx="5040000" cy="235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622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2858</TotalTime>
  <Words>2008</Words>
  <Application>Microsoft Office PowerPoint</Application>
  <PresentationFormat>Panorámica</PresentationFormat>
  <Paragraphs>171</Paragraphs>
  <Slides>11</Slides>
  <Notes>11</Notes>
  <HiddenSlides>0</HiddenSlides>
  <MMClips>0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ForFuture Sans</vt:lpstr>
      <vt:lpstr>Wingdings</vt:lpstr>
      <vt:lpstr>Tema de Office</vt:lpstr>
      <vt:lpstr>Diapositiva de think-cell</vt:lpstr>
      <vt:lpstr>Presentación de PowerPoint</vt:lpstr>
      <vt:lpstr>ROADMAP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ROADMAP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Daniel Alaez Riaño</dc:creator>
  <cp:lastModifiedBy>Daniel Alaez Riaño</cp:lastModifiedBy>
  <cp:revision>7</cp:revision>
  <dcterms:created xsi:type="dcterms:W3CDTF">2025-09-17T06:02:44Z</dcterms:created>
  <dcterms:modified xsi:type="dcterms:W3CDTF">2025-09-19T05:40:47Z</dcterms:modified>
</cp:coreProperties>
</file>

<file path=docProps/thumbnail.jpeg>
</file>